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erriweather Light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ora"/>
      <p:regular r:id="rId32"/>
      <p:bold r:id="rId33"/>
      <p:italic r:id="rId34"/>
      <p:boldItalic r:id="rId35"/>
    </p:embeddedFont>
    <p:embeddedFont>
      <p:font typeface="Open Sans SemiBold"/>
      <p:regular r:id="rId36"/>
      <p:bold r:id="rId37"/>
      <p:italic r:id="rId38"/>
      <p:boldItalic r:id="rId39"/>
    </p:embeddedFont>
    <p:embeddedFont>
      <p:font typeface="Vidaloka"/>
      <p:regular r:id="rId40"/>
    </p:embeddedFont>
    <p:embeddedFont>
      <p:font typeface="Russo One"/>
      <p:regular r:id="rId41"/>
    </p:embeddedFont>
    <p:embeddedFont>
      <p:font typeface="Mako"/>
      <p:regular r:id="rId42"/>
    </p:embeddedFont>
    <p:embeddedFont>
      <p:font typeface="Crimson Text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EBA7E0-C1A2-4AFB-954F-8D99967E8F2C}">
  <a:tblStyle styleId="{B2EBA7E0-C1A2-4AFB-954F-8D99967E8F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Vidaloka-regular.fntdata"/><Relationship Id="rId42" Type="http://schemas.openxmlformats.org/officeDocument/2006/relationships/font" Target="fonts/Mako-regular.fntdata"/><Relationship Id="rId41" Type="http://schemas.openxmlformats.org/officeDocument/2006/relationships/font" Target="fonts/RussoOne-regular.fntdata"/><Relationship Id="rId44" Type="http://schemas.openxmlformats.org/officeDocument/2006/relationships/font" Target="fonts/CrimsonText-bold.fntdata"/><Relationship Id="rId43" Type="http://schemas.openxmlformats.org/officeDocument/2006/relationships/font" Target="fonts/CrimsonText-regular.fntdata"/><Relationship Id="rId46" Type="http://schemas.openxmlformats.org/officeDocument/2006/relationships/font" Target="fonts/CrimsonText-boldItalic.fntdata"/><Relationship Id="rId45" Type="http://schemas.openxmlformats.org/officeDocument/2006/relationships/font" Target="fonts/CrimsonTex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33" Type="http://schemas.openxmlformats.org/officeDocument/2006/relationships/font" Target="fonts/Lora-bold.fntdata"/><Relationship Id="rId32" Type="http://schemas.openxmlformats.org/officeDocument/2006/relationships/font" Target="fonts/Lora-regular.fntdata"/><Relationship Id="rId35" Type="http://schemas.openxmlformats.org/officeDocument/2006/relationships/font" Target="fonts/Lora-boldItalic.fntdata"/><Relationship Id="rId34" Type="http://schemas.openxmlformats.org/officeDocument/2006/relationships/font" Target="fonts/Lora-italic.fntdata"/><Relationship Id="rId37" Type="http://schemas.openxmlformats.org/officeDocument/2006/relationships/font" Target="fonts/OpenSansSemiBold-bold.fntdata"/><Relationship Id="rId36" Type="http://schemas.openxmlformats.org/officeDocument/2006/relationships/font" Target="fonts/OpenSansSemiBold-regular.fntdata"/><Relationship Id="rId39" Type="http://schemas.openxmlformats.org/officeDocument/2006/relationships/font" Target="fonts/OpenSansSemiBold-boldItalic.fntdata"/><Relationship Id="rId38" Type="http://schemas.openxmlformats.org/officeDocument/2006/relationships/font" Target="fonts/OpenSansSemiBold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erriweatherLight-regular.fntdata"/><Relationship Id="rId23" Type="http://schemas.openxmlformats.org/officeDocument/2006/relationships/slide" Target="slides/slide18.xml"/><Relationship Id="rId26" Type="http://schemas.openxmlformats.org/officeDocument/2006/relationships/font" Target="fonts/MerriweatherLight-italic.fntdata"/><Relationship Id="rId25" Type="http://schemas.openxmlformats.org/officeDocument/2006/relationships/font" Target="fonts/MerriweatherLight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MerriweatherLight-boldItalic.fntdata"/><Relationship Id="rId29" Type="http://schemas.openxmlformats.org/officeDocument/2006/relationships/font" Target="fonts/Montserrat-bold.fntdata"/><Relationship Id="rId5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6d419b4a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6d419b4a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de1dd3761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de1dd3761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e48290a80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e48290a80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6d419b4ab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6d419b4ab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c917b533d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c917b533d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de1dd3761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de1dd3761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de1dd376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de1dd376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de1dd3761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de1dd3761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df9a76cfe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df9a76cfe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de1dd3761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de1dd3761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6d419b4ab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6d419b4ab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6d419b4ab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6d419b4ab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c93ceb6c4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c93ceb6c4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6d419b4ab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6d419b4ab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c917b533d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c917b533d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c917b533d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c917b533d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c93ceb6c4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c93ceb6c4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c917b533d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c917b533d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78" name="Google Shape;7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8" name="Google Shape;88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0" name="Google Shape;90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2" name="Google Shape;92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4" name="Google Shape;94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99" name="Google Shape;99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14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14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8" name="Google Shape;108;p14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14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4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14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14" name="Google Shape;114;p14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6" name="Google Shape;116;p14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4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20" name="Google Shape;120;p14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2" name="Google Shape;122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29" name="Google Shape;129;p15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0" name="Google Shape;130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6" name="Google Shape;136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4" name="Google Shape;144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51" name="Google Shape;151;p18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52" name="Google Shape;152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57" name="Google Shape;157;p19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58" name="Google Shape;158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7" name="Google Shape;167;p20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68" name="Google Shape;168;p20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9" name="Google Shape;169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" name="Google Shape;21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Google Shape;24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76" name="Google Shape;17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Google Shape;181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" name="Google Shape;188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1" name="Google Shape;191;p23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2" name="Google Shape;192;p23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3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4" name="Google Shape;194;p23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3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6" name="Google Shape;196;p23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3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8" name="Google Shape;198;p23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9" name="Google Shape;199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8" name="Google Shape;20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1" name="Google Shape;211;p25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212" name="Google Shape;212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9" name="Google Shape;219;p26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20" name="Google Shape;220;p26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1" name="Google Shape;221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7" name="Google Shape;227;p27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28" name="Google Shape;228;p27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9" name="Google Shape;229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8" name="Google Shape;238;p2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39" name="Google Shape;239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5" name="Google Shape;245;p29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46" name="Google Shape;246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5" name="Google Shape;255;p30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0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7" name="Google Shape;257;p30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0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9" name="Google Shape;259;p30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0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61" name="Google Shape;261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9" name="Google Shape;29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6" name="Google Shape;266;p31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1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8" name="Google Shape;268;p31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1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0" name="Google Shape;270;p31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1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72" name="Google Shape;272;p31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3" name="Google Shape;273;p31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31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5" name="Google Shape;275;p31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31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7" name="Google Shape;277;p31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78" name="Google Shape;27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5" name="Google Shape;285;p32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32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7" name="Google Shape;287;p32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32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9" name="Google Shape;289;p32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32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1" name="Google Shape;291;p32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32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3" name="Google Shape;293;p32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32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5" name="Google Shape;295;p32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2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97" name="Google Shape;297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2" name="Google Shape;302;p3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3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4" name="Google Shape;304;p3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3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6" name="Google Shape;306;p3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3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8" name="Google Shape;308;p33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3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0" name="Google Shape;310;p33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2" name="Google Shape;312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319" name="Google Shape;319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8" name="Google Shape;328;p35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5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0" name="Google Shape;330;p35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5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2" name="Google Shape;332;p35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35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4" name="Google Shape;334;p35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35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36" name="Google Shape;336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1" name="Google Shape;341;p36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36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3" name="Google Shape;343;p36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36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5" name="Google Shape;345;p36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36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7" name="Google Shape;347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Google Shape;352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37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9" name="Google Shape;359;p37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0" name="Google Shape;360;p37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37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2" name="Google Shape;362;p37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37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4" name="Google Shape;364;p37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37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6" name="Google Shape;366;p37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37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37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9" name="Google Shape;369;p37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" name="Google Shape;370;p37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1" name="Google Shape;37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4" name="Google Shape;374;p38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75" name="Google Shape;375;p38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6" name="Google Shape;376;p38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77" name="Google Shape;377;p38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8" name="Google Shape;378;p38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79" name="Google Shape;379;p38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80" name="Google Shape;380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5" name="Google Shape;385;p39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39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7" name="Google Shape;387;p39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39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9" name="Google Shape;389;p39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39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1" name="Google Shape;391;p39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39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93" name="Google Shape;393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7" name="Google Shape;397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40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04" name="Google Shape;404;p40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40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06" name="Google Shape;406;p40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40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08" name="Google Shape;408;p40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09" name="Google Shape;409;p40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" name="Google Shape;39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13" name="Google Shape;413;p41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41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15" name="Google Shape;415;p41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41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17" name="Google Shape;417;p41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18" name="Google Shape;41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3" name="Google Shape;423;p42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42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5" name="Google Shape;425;p42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42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7" name="Google Shape;427;p42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28" name="Google Shape;428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42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4" name="Google Shape;434;p42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5" name="Google Shape;435;p42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6" name="Google Shape;436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3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9" name="Google Shape;439;p43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40" name="Google Shape;440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45" name="Google Shape;445;p44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46" name="Google Shape;446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5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1" name="Google Shape;451;p45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52" name="Google Shape;452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7" name="Google Shape;457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46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64" name="Google Shape;464;p46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65" name="Google Shape;465;p46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66" name="Google Shape;46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7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69" name="Google Shape;469;p47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47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1" name="Google Shape;471;p47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47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73" name="Google Shape;473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78" name="Google Shape;478;p48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9" name="Google Shape;479;p48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48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81" name="Google Shape;481;p48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48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83" name="Google Shape;483;p48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84" name="Google Shape;484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9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1" name="Google Shape;491;p49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3" name="Google Shape;493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9" name="Google Shape;499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5" name="Google Shape;45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" name="Google Shape;46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3" name="Google Shape;50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9" name="Google Shape;509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4" name="Google Shape;514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2" name="Google Shape;52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7" name="Google Shape;57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5" name="Google Shape;65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71" name="Google Shape;71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buNone/>
              <a:defRPr>
                <a:latin typeface="Vidaloka"/>
                <a:ea typeface="Vidaloka"/>
                <a:cs typeface="Vidaloka"/>
                <a:sym typeface="Vidaloka"/>
              </a:defRPr>
            </a:lvl2pPr>
            <a:lvl3pPr lvl="2">
              <a:buNone/>
              <a:defRPr>
                <a:latin typeface="Vidaloka"/>
                <a:ea typeface="Vidaloka"/>
                <a:cs typeface="Vidaloka"/>
                <a:sym typeface="Vidaloka"/>
              </a:defRPr>
            </a:lvl3pPr>
            <a:lvl4pPr lvl="3">
              <a:buNone/>
              <a:defRPr>
                <a:latin typeface="Vidaloka"/>
                <a:ea typeface="Vidaloka"/>
                <a:cs typeface="Vidaloka"/>
                <a:sym typeface="Vidaloka"/>
              </a:defRPr>
            </a:lvl4pPr>
            <a:lvl5pPr lvl="4">
              <a:buNone/>
              <a:defRPr>
                <a:latin typeface="Vidaloka"/>
                <a:ea typeface="Vidaloka"/>
                <a:cs typeface="Vidaloka"/>
                <a:sym typeface="Vidaloka"/>
              </a:defRPr>
            </a:lvl5pPr>
            <a:lvl6pPr lvl="5">
              <a:buNone/>
              <a:defRPr>
                <a:latin typeface="Vidaloka"/>
                <a:ea typeface="Vidaloka"/>
                <a:cs typeface="Vidaloka"/>
                <a:sym typeface="Vidaloka"/>
              </a:defRPr>
            </a:lvl6pPr>
            <a:lvl7pPr lvl="6">
              <a:buNone/>
              <a:defRPr>
                <a:latin typeface="Vidaloka"/>
                <a:ea typeface="Vidaloka"/>
                <a:cs typeface="Vidaloka"/>
                <a:sym typeface="Vidaloka"/>
              </a:defRPr>
            </a:lvl7pPr>
            <a:lvl8pPr lvl="7">
              <a:buNone/>
              <a:defRPr>
                <a:latin typeface="Vidaloka"/>
                <a:ea typeface="Vidaloka"/>
                <a:cs typeface="Vidaloka"/>
                <a:sym typeface="Vidaloka"/>
              </a:defRPr>
            </a:lvl8pPr>
            <a:lvl9pPr lvl="8">
              <a:buNone/>
              <a:defRPr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 txBox="1"/>
          <p:nvPr/>
        </p:nvSpPr>
        <p:spPr>
          <a:xfrm>
            <a:off x="3346950" y="4137625"/>
            <a:ext cx="2450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Revue Finale</a:t>
            </a:r>
            <a:endParaRPr sz="19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6" name="Google Shape;526;p54"/>
          <p:cNvSpPr txBox="1"/>
          <p:nvPr/>
        </p:nvSpPr>
        <p:spPr>
          <a:xfrm>
            <a:off x="97800" y="391175"/>
            <a:ext cx="25212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Nakib Mdoiouhoma </a:t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7" name="Google Shape;527;p54"/>
          <p:cNvSpPr txBox="1"/>
          <p:nvPr/>
        </p:nvSpPr>
        <p:spPr>
          <a:xfrm>
            <a:off x="1655575" y="1678975"/>
            <a:ext cx="5819400" cy="25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783F04"/>
                </a:solidFill>
                <a:latin typeface="Courier New"/>
                <a:ea typeface="Courier New"/>
                <a:cs typeface="Courier New"/>
                <a:sym typeface="Courier New"/>
              </a:rPr>
              <a:t>Pikawa</a:t>
            </a:r>
            <a:endParaRPr sz="3600">
              <a:solidFill>
                <a:srgbClr val="783F0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Machine à café connectée</a:t>
            </a:r>
            <a:endParaRPr sz="30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v1.0</a:t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8" name="Google Shape;528;p54"/>
          <p:cNvSpPr txBox="1"/>
          <p:nvPr/>
        </p:nvSpPr>
        <p:spPr>
          <a:xfrm>
            <a:off x="6344600" y="391175"/>
            <a:ext cx="25212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BTS SNIR 2024</a:t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9" name="Google Shape;529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0" name="Google Shape;5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00" y="4137617"/>
            <a:ext cx="783175" cy="6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3"/>
          <p:cNvSpPr txBox="1"/>
          <p:nvPr/>
        </p:nvSpPr>
        <p:spPr>
          <a:xfrm>
            <a:off x="3173250" y="225400"/>
            <a:ext cx="27975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IHM Préparation café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7" name="Google Shape;65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00" y="611450"/>
            <a:ext cx="7671179" cy="413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3"/>
          <p:cNvSpPr/>
          <p:nvPr/>
        </p:nvSpPr>
        <p:spPr>
          <a:xfrm>
            <a:off x="646425" y="1282625"/>
            <a:ext cx="5073300" cy="2649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63"/>
          <p:cNvSpPr/>
          <p:nvPr/>
        </p:nvSpPr>
        <p:spPr>
          <a:xfrm>
            <a:off x="5719725" y="1333750"/>
            <a:ext cx="2608200" cy="2598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4"/>
          <p:cNvSpPr txBox="1"/>
          <p:nvPr/>
        </p:nvSpPr>
        <p:spPr>
          <a:xfrm>
            <a:off x="2914350" y="365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IHM Etat préparation café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5" name="Google Shape;66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700" y="765625"/>
            <a:ext cx="6777701" cy="3656399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4"/>
          <p:cNvSpPr/>
          <p:nvPr/>
        </p:nvSpPr>
        <p:spPr>
          <a:xfrm>
            <a:off x="1055550" y="1916750"/>
            <a:ext cx="6777600" cy="35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7" name="Google Shape;667;p64"/>
          <p:cNvCxnSpPr>
            <a:stCxn id="666" idx="0"/>
          </p:cNvCxnSpPr>
          <p:nvPr/>
        </p:nvCxnSpPr>
        <p:spPr>
          <a:xfrm rot="10800000">
            <a:off x="3356850" y="1579250"/>
            <a:ext cx="1087500" cy="33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8" name="Google Shape;668;p64"/>
          <p:cNvSpPr txBox="1"/>
          <p:nvPr/>
        </p:nvSpPr>
        <p:spPr>
          <a:xfrm>
            <a:off x="1260125" y="1333750"/>
            <a:ext cx="23628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QProgressBar progressionCafe</a:t>
            </a:r>
            <a:endParaRPr sz="10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9" name="Google Shape;669;p64"/>
          <p:cNvSpPr/>
          <p:nvPr/>
        </p:nvSpPr>
        <p:spPr>
          <a:xfrm>
            <a:off x="2176175" y="2274950"/>
            <a:ext cx="4430700" cy="1364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0" name="Google Shape;670;p64"/>
          <p:cNvSpPr txBox="1"/>
          <p:nvPr/>
        </p:nvSpPr>
        <p:spPr>
          <a:xfrm>
            <a:off x="5620400" y="3849850"/>
            <a:ext cx="11784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5"/>
          <p:cNvSpPr txBox="1"/>
          <p:nvPr/>
        </p:nvSpPr>
        <p:spPr>
          <a:xfrm>
            <a:off x="2669550" y="184850"/>
            <a:ext cx="3504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Diagramme de classes</a:t>
            </a:r>
            <a:endParaRPr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76" name="Google Shape;676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7" name="Google Shape;67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375" y="525725"/>
            <a:ext cx="6179074" cy="42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5"/>
          <p:cNvSpPr/>
          <p:nvPr/>
        </p:nvSpPr>
        <p:spPr>
          <a:xfrm>
            <a:off x="2098825" y="484800"/>
            <a:ext cx="1912800" cy="27513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9" name="Google Shape;679;p65"/>
          <p:cNvSpPr/>
          <p:nvPr/>
        </p:nvSpPr>
        <p:spPr>
          <a:xfrm>
            <a:off x="5586625" y="484825"/>
            <a:ext cx="1942800" cy="981900"/>
          </a:xfrm>
          <a:prstGeom prst="rect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0" name="Google Shape;680;p65"/>
          <p:cNvSpPr/>
          <p:nvPr/>
        </p:nvSpPr>
        <p:spPr>
          <a:xfrm>
            <a:off x="5934400" y="1732650"/>
            <a:ext cx="1391100" cy="888900"/>
          </a:xfrm>
          <a:prstGeom prst="rect">
            <a:avLst/>
          </a:prstGeom>
          <a:noFill/>
          <a:ln cap="flat" cmpd="sng" w="1905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p65"/>
          <p:cNvSpPr/>
          <p:nvPr/>
        </p:nvSpPr>
        <p:spPr>
          <a:xfrm>
            <a:off x="5760525" y="2621550"/>
            <a:ext cx="1503600" cy="14646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6"/>
          <p:cNvSpPr txBox="1"/>
          <p:nvPr/>
        </p:nvSpPr>
        <p:spPr>
          <a:xfrm>
            <a:off x="2988125" y="530175"/>
            <a:ext cx="2455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7" name="Google Shape;687;p66"/>
          <p:cNvSpPr txBox="1"/>
          <p:nvPr/>
        </p:nvSpPr>
        <p:spPr>
          <a:xfrm>
            <a:off x="3306450" y="564925"/>
            <a:ext cx="2531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Communication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8" name="Google Shape;68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212" y="1911450"/>
            <a:ext cx="1320624" cy="13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0" name="Google Shape;69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011" y="1405075"/>
            <a:ext cx="2333374" cy="233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1" name="Google Shape;691;p66"/>
          <p:cNvCxnSpPr>
            <a:stCxn id="688" idx="1"/>
          </p:cNvCxnSpPr>
          <p:nvPr/>
        </p:nvCxnSpPr>
        <p:spPr>
          <a:xfrm rot="10800000">
            <a:off x="2817612" y="2561262"/>
            <a:ext cx="3519600" cy="1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692" name="Google Shape;69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6237" y="2184425"/>
            <a:ext cx="1459924" cy="7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6"/>
          <p:cNvSpPr txBox="1"/>
          <p:nvPr/>
        </p:nvSpPr>
        <p:spPr>
          <a:xfrm>
            <a:off x="1660988" y="3807200"/>
            <a:ext cx="11694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ESP32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Cafetière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4" name="Google Shape;694;p66"/>
          <p:cNvSpPr txBox="1"/>
          <p:nvPr/>
        </p:nvSpPr>
        <p:spPr>
          <a:xfrm>
            <a:off x="6190815" y="3807200"/>
            <a:ext cx="16134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Raspberry Pi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Application Qt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5" name="Google Shape;695;p66"/>
          <p:cNvSpPr txBox="1"/>
          <p:nvPr/>
        </p:nvSpPr>
        <p:spPr>
          <a:xfrm>
            <a:off x="3873050" y="3117650"/>
            <a:ext cx="189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Bluetooth v5.53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7"/>
          <p:cNvSpPr txBox="1"/>
          <p:nvPr/>
        </p:nvSpPr>
        <p:spPr>
          <a:xfrm>
            <a:off x="3173250" y="225400"/>
            <a:ext cx="27975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Base de données SQLite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1" name="Google Shape;701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2" name="Google Shape;7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948" y="700300"/>
            <a:ext cx="6986103" cy="436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90825"/>
            <a:ext cx="4529420" cy="29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8"/>
          <p:cNvSpPr txBox="1"/>
          <p:nvPr/>
        </p:nvSpPr>
        <p:spPr>
          <a:xfrm>
            <a:off x="3173250" y="225400"/>
            <a:ext cx="27975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Stock du magasin à capsules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0" name="Google Shape;71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325" y="761100"/>
            <a:ext cx="410527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6320" y="2585725"/>
            <a:ext cx="4157379" cy="1859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2" name="Google Shape;712;p68"/>
          <p:cNvCxnSpPr/>
          <p:nvPr/>
        </p:nvCxnSpPr>
        <p:spPr>
          <a:xfrm rot="10800000">
            <a:off x="2336650" y="1317025"/>
            <a:ext cx="600" cy="144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713" name="Google Shape;713;p68"/>
          <p:cNvCxnSpPr/>
          <p:nvPr/>
        </p:nvCxnSpPr>
        <p:spPr>
          <a:xfrm flipH="1">
            <a:off x="2332275" y="1319925"/>
            <a:ext cx="26298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714" name="Google Shape;714;p68"/>
          <p:cNvSpPr/>
          <p:nvPr/>
        </p:nvSpPr>
        <p:spPr>
          <a:xfrm>
            <a:off x="1566825" y="1464925"/>
            <a:ext cx="827100" cy="2337600"/>
          </a:xfrm>
          <a:prstGeom prst="roundRect">
            <a:avLst>
              <a:gd fmla="val 8642" name="adj"/>
            </a:avLst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5" name="Google Shape;715;p68"/>
          <p:cNvSpPr/>
          <p:nvPr/>
        </p:nvSpPr>
        <p:spPr>
          <a:xfrm>
            <a:off x="4962075" y="1154825"/>
            <a:ext cx="939000" cy="606300"/>
          </a:xfrm>
          <a:prstGeom prst="roundRect">
            <a:avLst>
              <a:gd fmla="val 8115" name="adj"/>
            </a:avLst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6" name="Google Shape;716;p68"/>
          <p:cNvSpPr/>
          <p:nvPr/>
        </p:nvSpPr>
        <p:spPr>
          <a:xfrm>
            <a:off x="2393925" y="1464925"/>
            <a:ext cx="827100" cy="2337600"/>
          </a:xfrm>
          <a:prstGeom prst="roundRect">
            <a:avLst>
              <a:gd fmla="val 8899" name="adj"/>
            </a:avLst>
          </a:prstGeom>
          <a:noFill/>
          <a:ln cap="flat" cmpd="sng" w="19050">
            <a:solidFill>
              <a:srgbClr val="3876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7" name="Google Shape;717;p68"/>
          <p:cNvSpPr/>
          <p:nvPr/>
        </p:nvSpPr>
        <p:spPr>
          <a:xfrm>
            <a:off x="4901975" y="2841325"/>
            <a:ext cx="548700" cy="1604400"/>
          </a:xfrm>
          <a:prstGeom prst="roundRect">
            <a:avLst>
              <a:gd fmla="val 10437" name="adj"/>
            </a:avLst>
          </a:prstGeom>
          <a:noFill/>
          <a:ln cap="flat" cmpd="sng" w="19050">
            <a:solidFill>
              <a:srgbClr val="3876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8" name="Google Shape;718;p68"/>
          <p:cNvCxnSpPr/>
          <p:nvPr/>
        </p:nvCxnSpPr>
        <p:spPr>
          <a:xfrm rot="10800000">
            <a:off x="3164325" y="4590500"/>
            <a:ext cx="2243700" cy="21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68"/>
          <p:cNvCxnSpPr/>
          <p:nvPr/>
        </p:nvCxnSpPr>
        <p:spPr>
          <a:xfrm flipH="1" rot="10800000">
            <a:off x="3169100" y="3802550"/>
            <a:ext cx="4200" cy="7857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20" name="Google Shape;720;p68"/>
          <p:cNvCxnSpPr/>
          <p:nvPr/>
        </p:nvCxnSpPr>
        <p:spPr>
          <a:xfrm flipH="1" rot="10800000">
            <a:off x="5404650" y="4427100"/>
            <a:ext cx="2100" cy="1692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21" name="Google Shape;721;p68"/>
          <p:cNvSpPr/>
          <p:nvPr/>
        </p:nvSpPr>
        <p:spPr>
          <a:xfrm>
            <a:off x="3221025" y="1465050"/>
            <a:ext cx="1384500" cy="2337600"/>
          </a:xfrm>
          <a:prstGeom prst="roundRect">
            <a:avLst>
              <a:gd fmla="val 8899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2" name="Google Shape;722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8399" y="924750"/>
            <a:ext cx="6635625" cy="35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0" y="700300"/>
            <a:ext cx="6163752" cy="36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9"/>
          <p:cNvSpPr txBox="1"/>
          <p:nvPr/>
        </p:nvSpPr>
        <p:spPr>
          <a:xfrm>
            <a:off x="3173250" y="225400"/>
            <a:ext cx="27975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Liste des capsules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9" name="Google Shape;72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0" name="Google Shape;730;p69"/>
          <p:cNvSpPr txBox="1"/>
          <p:nvPr/>
        </p:nvSpPr>
        <p:spPr>
          <a:xfrm>
            <a:off x="0" y="2971800"/>
            <a:ext cx="9144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D5A6BD"/>
                </a:solidFill>
                <a:latin typeface="Courier New"/>
                <a:ea typeface="Courier New"/>
                <a:cs typeface="Courier New"/>
                <a:sym typeface="Courier New"/>
              </a:rPr>
              <a:t>void GestionMagasin::chargerListeCapsules()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30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listeCapsules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3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QVector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(("1", "Nespresso", "</a:t>
            </a:r>
            <a:r>
              <a:rPr b="1" lang="en" sz="13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colombia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", "Arabica cueilli en récolte tardive, unique comme la cordillère des Andes", "6"), ("2", "Nespresso", "</a:t>
            </a:r>
            <a:r>
              <a:rPr b="1" lang="en" sz="13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indonesia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", "Arabica, né des pluies de Sumatra, labellisé Fairtrade et certifié biologique", "8"), ("3", "Nespresso", "</a:t>
            </a:r>
            <a:r>
              <a:rPr b="1" lang="en" sz="13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ethiopia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", "Arabica dépulpé par voie sèche sous le soleil bienfaiteur", "4"), ("4", "Nespresso", "</a:t>
            </a:r>
            <a:r>
              <a:rPr b="1" lang="en" sz="13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volluto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", "Doux et léger", "4"), ("5", "Nespresso", "</a:t>
            </a:r>
            <a:r>
              <a:rPr b="1" lang="en" sz="13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capriccio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", "Riche et exclusif", "5"), ("6", "Nespresso", "</a:t>
            </a:r>
            <a:r>
              <a:rPr b="1" lang="en" sz="13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cosi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", "Équilibré et délicatement torréfié", "4"), ("7", "Nespresso", "</a:t>
            </a:r>
            <a:r>
              <a:rPr b="1" lang="en" sz="13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scuro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", "Idéal pour les amateurs de recettes intenses et équilibrées à base de lait", "0"), ("8", "Nespresso", "</a:t>
            </a:r>
            <a:r>
              <a:rPr b="1" lang="en" sz="13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vanilla-eclair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", "Saveur éclair à la vanille", "0"))</a:t>
            </a:r>
            <a:endParaRPr b="1"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31" name="Google Shape;73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54" y="700300"/>
            <a:ext cx="6056292" cy="20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8546" y="609600"/>
            <a:ext cx="2763054" cy="2381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0"/>
          <p:cNvSpPr txBox="1"/>
          <p:nvPr/>
        </p:nvSpPr>
        <p:spPr>
          <a:xfrm>
            <a:off x="3154013" y="234100"/>
            <a:ext cx="3475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Recette</a:t>
            </a:r>
            <a:endParaRPr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38" name="Google Shape;738;p70"/>
          <p:cNvSpPr txBox="1"/>
          <p:nvPr/>
        </p:nvSpPr>
        <p:spPr>
          <a:xfrm>
            <a:off x="897125" y="1219450"/>
            <a:ext cx="23226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40" name="Google Shape;740;p70"/>
          <p:cNvGraphicFramePr/>
          <p:nvPr/>
        </p:nvGraphicFramePr>
        <p:xfrm>
          <a:off x="789400" y="63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{B2EBA7E0-C1A2-4AFB-954F-8D99967E8F2C}</a:tableStyleId>
              </a:tblPr>
              <a:tblGrid>
                <a:gridCol w="4716325"/>
                <a:gridCol w="1387175"/>
                <a:gridCol w="1299125"/>
              </a:tblGrid>
              <a:tr h="46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Fonctionnalités</a:t>
                      </a:r>
                      <a:endParaRPr sz="18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OUI</a:t>
                      </a:r>
                      <a:endParaRPr sz="18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NON</a:t>
                      </a:r>
                      <a:endParaRPr sz="18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Administrer le magasin de capsules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        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Gestion du type de capsule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        </a:t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Suivi de l'état du stock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     </a:t>
                      </a:r>
                      <a:endParaRPr sz="12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Sélectionner une capsule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Lancer la préparation d’un café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Communiquer avec la cafetière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Être alerté en cas d'erreur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Gérer l'état d'une préparation d’un café</a:t>
                      </a:r>
                      <a:endParaRPr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5603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41" name="Google Shape;7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525" y="1153675"/>
            <a:ext cx="305251" cy="30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825" y="1586375"/>
            <a:ext cx="305251" cy="30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825" y="1973272"/>
            <a:ext cx="305251" cy="30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825" y="2471348"/>
            <a:ext cx="305251" cy="30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825" y="2905175"/>
            <a:ext cx="305251" cy="30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825" y="3394600"/>
            <a:ext cx="305251" cy="30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825" y="3919600"/>
            <a:ext cx="305251" cy="30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525" y="4444600"/>
            <a:ext cx="305251" cy="30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1"/>
          <p:cNvSpPr txBox="1"/>
          <p:nvPr/>
        </p:nvSpPr>
        <p:spPr>
          <a:xfrm>
            <a:off x="3173250" y="225400"/>
            <a:ext cx="27975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TITRE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4" name="Google Shape;754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5"/>
          <p:cNvSpPr txBox="1"/>
          <p:nvPr>
            <p:ph type="title"/>
          </p:nvPr>
        </p:nvSpPr>
        <p:spPr>
          <a:xfrm>
            <a:off x="713225" y="445025"/>
            <a:ext cx="22806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 </a:t>
            </a:r>
            <a:endParaRPr/>
          </a:p>
        </p:txBody>
      </p:sp>
      <p:sp>
        <p:nvSpPr>
          <p:cNvPr id="536" name="Google Shape;536;p55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Présentation du projet</a:t>
            </a:r>
            <a:endParaRPr sz="1800"/>
          </a:p>
        </p:txBody>
      </p:sp>
      <p:sp>
        <p:nvSpPr>
          <p:cNvPr id="537" name="Google Shape;537;p55"/>
          <p:cNvSpPr txBox="1"/>
          <p:nvPr>
            <p:ph idx="1" type="subTitle"/>
          </p:nvPr>
        </p:nvSpPr>
        <p:spPr>
          <a:xfrm>
            <a:off x="4684500" y="1942925"/>
            <a:ext cx="3119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Organisation des tâches </a:t>
            </a:r>
            <a:endParaRPr sz="1800"/>
          </a:p>
        </p:txBody>
      </p:sp>
      <p:sp>
        <p:nvSpPr>
          <p:cNvPr id="538" name="Google Shape;538;p55"/>
          <p:cNvSpPr txBox="1"/>
          <p:nvPr>
            <p:ph idx="4" type="subTitle"/>
          </p:nvPr>
        </p:nvSpPr>
        <p:spPr>
          <a:xfrm>
            <a:off x="1985400" y="2322900"/>
            <a:ext cx="20664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Expression du besoin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- Cahier des charges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- Plan </a:t>
            </a: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synoptique</a:t>
            </a: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 du </a:t>
            </a:r>
            <a:r>
              <a:rPr lang="en" sz="800">
                <a:latin typeface="Courier New"/>
                <a:ea typeface="Courier New"/>
                <a:cs typeface="Courier New"/>
                <a:sym typeface="Courier New"/>
              </a:rPr>
              <a:t>système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9" name="Google Shape;539;p55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40" name="Google Shape;540;p55"/>
          <p:cNvSpPr txBox="1"/>
          <p:nvPr>
            <p:ph idx="7" type="subTitle"/>
          </p:nvPr>
        </p:nvSpPr>
        <p:spPr>
          <a:xfrm>
            <a:off x="1421400" y="3788600"/>
            <a:ext cx="3119100" cy="2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Présentation personnelle </a:t>
            </a:r>
            <a:endParaRPr sz="1800"/>
          </a:p>
        </p:txBody>
      </p:sp>
      <p:sp>
        <p:nvSpPr>
          <p:cNvPr id="541" name="Google Shape;541;p55"/>
          <p:cNvSpPr txBox="1"/>
          <p:nvPr>
            <p:ph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42" name="Google Shape;542;p55"/>
          <p:cNvSpPr txBox="1"/>
          <p:nvPr>
            <p:ph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43" name="Google Shape;543;p55"/>
          <p:cNvSpPr txBox="1"/>
          <p:nvPr>
            <p:ph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44" name="Google Shape;544;p55"/>
          <p:cNvSpPr txBox="1"/>
          <p:nvPr>
            <p:ph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45" name="Google Shape;545;p55"/>
          <p:cNvSpPr txBox="1"/>
          <p:nvPr/>
        </p:nvSpPr>
        <p:spPr>
          <a:xfrm>
            <a:off x="5293400" y="2299925"/>
            <a:ext cx="17145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Contraintes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 Répartition des taches 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 Planification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55"/>
          <p:cNvSpPr txBox="1"/>
          <p:nvPr/>
        </p:nvSpPr>
        <p:spPr>
          <a:xfrm>
            <a:off x="2043975" y="4084075"/>
            <a:ext cx="22299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lang="en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Fonctionnalités du </a:t>
            </a:r>
            <a:r>
              <a:rPr lang="en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système</a:t>
            </a:r>
            <a:endParaRPr sz="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- Spécifications techniques </a:t>
            </a:r>
            <a:r>
              <a:rPr lang="en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7" name="Google Shape;547;p55"/>
          <p:cNvSpPr txBox="1"/>
          <p:nvPr/>
        </p:nvSpPr>
        <p:spPr>
          <a:xfrm>
            <a:off x="5617775" y="4138750"/>
            <a:ext cx="163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- Bilan du projet</a:t>
            </a:r>
            <a:endParaRPr sz="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- Les améliorations </a:t>
            </a:r>
            <a:endParaRPr sz="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8" name="Google Shape;54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6"/>
          <p:cNvSpPr txBox="1"/>
          <p:nvPr/>
        </p:nvSpPr>
        <p:spPr>
          <a:xfrm>
            <a:off x="3303300" y="559125"/>
            <a:ext cx="25374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Présentation du système</a:t>
            </a:r>
            <a:endParaRPr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554" name="Google Shape;5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75" y="1610250"/>
            <a:ext cx="3887475" cy="203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6"/>
          <p:cNvSpPr txBox="1"/>
          <p:nvPr/>
        </p:nvSpPr>
        <p:spPr>
          <a:xfrm>
            <a:off x="5184050" y="24443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56" name="Google Shape;556;p56"/>
          <p:cNvSpPr txBox="1"/>
          <p:nvPr/>
        </p:nvSpPr>
        <p:spPr>
          <a:xfrm>
            <a:off x="4527200" y="1546650"/>
            <a:ext cx="4313700" cy="28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●"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Sélectionner une capsule dans le magasin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841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●"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Administrer le stock du magasin (type de capsule, quantité)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841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●"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Alerter l'utilisateur (présence/absence capsule)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841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●"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Identifier l’utilisateur par un badge RFID 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841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●"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Paramétrer les préférences de l’utilisateur identifié (type de capsule, boisson préférés)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841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●"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Faire un bilan de santé (consommation de café / jour, taux de caféine + recommandation)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841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●"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Préparation d’un café (ristretto, espresso lungo)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7" name="Google Shape;557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7"/>
          <p:cNvSpPr txBox="1"/>
          <p:nvPr/>
        </p:nvSpPr>
        <p:spPr>
          <a:xfrm>
            <a:off x="3303300" y="559125"/>
            <a:ext cx="25374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Le magasin de capsules</a:t>
            </a:r>
            <a:endParaRPr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63" name="Google Shape;563;p57"/>
          <p:cNvSpPr txBox="1"/>
          <p:nvPr/>
        </p:nvSpPr>
        <p:spPr>
          <a:xfrm>
            <a:off x="5184050" y="24443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64" name="Google Shape;564;p57"/>
          <p:cNvSpPr txBox="1"/>
          <p:nvPr/>
        </p:nvSpPr>
        <p:spPr>
          <a:xfrm>
            <a:off x="1091775" y="1546650"/>
            <a:ext cx="4313700" cy="26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Caractéristiques</a:t>
            </a:r>
            <a:r>
              <a:rPr lang="en" sz="1100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du magasin :</a:t>
            </a:r>
            <a:endParaRPr sz="1100" u="sng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841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●"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 colonnes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841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●"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 capsules par colonne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Tâches EC :</a:t>
            </a:r>
            <a:endParaRPr sz="1100" u="sng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●"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Détecter la présence/absence de capsule dans le magasin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●"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Positionner le magasin en fonction de la sélection d'une capsule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Char char="●"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Libérer/bloquer la capsule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5" name="Google Shape;565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6" name="Google Shape;5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050" y="446663"/>
            <a:ext cx="2923253" cy="43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8"/>
          <p:cNvSpPr txBox="1"/>
          <p:nvPr/>
        </p:nvSpPr>
        <p:spPr>
          <a:xfrm>
            <a:off x="3421050" y="582325"/>
            <a:ext cx="2301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Gestion des tâches </a:t>
            </a:r>
            <a:endParaRPr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572" name="Google Shape;57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25" y="1659625"/>
            <a:ext cx="7967734" cy="221834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58"/>
          <p:cNvSpPr/>
          <p:nvPr/>
        </p:nvSpPr>
        <p:spPr>
          <a:xfrm>
            <a:off x="1415150" y="2175625"/>
            <a:ext cx="1780500" cy="21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58"/>
          <p:cNvSpPr/>
          <p:nvPr/>
        </p:nvSpPr>
        <p:spPr>
          <a:xfrm>
            <a:off x="976600" y="2158975"/>
            <a:ext cx="289500" cy="216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p58"/>
          <p:cNvSpPr/>
          <p:nvPr/>
        </p:nvSpPr>
        <p:spPr>
          <a:xfrm>
            <a:off x="3678250" y="2183875"/>
            <a:ext cx="1930200" cy="16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77" name="Google Shape;577;p58"/>
          <p:cNvCxnSpPr>
            <a:stCxn id="574" idx="0"/>
          </p:cNvCxnSpPr>
          <p:nvPr/>
        </p:nvCxnSpPr>
        <p:spPr>
          <a:xfrm flipH="1" rot="10800000">
            <a:off x="2305400" y="1518925"/>
            <a:ext cx="591600" cy="6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8" name="Google Shape;578;p58"/>
          <p:cNvSpPr txBox="1"/>
          <p:nvPr/>
        </p:nvSpPr>
        <p:spPr>
          <a:xfrm>
            <a:off x="2460850" y="1141275"/>
            <a:ext cx="1364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 de la </a:t>
            </a:r>
            <a:r>
              <a:rPr b="1"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tâche</a:t>
            </a:r>
            <a:r>
              <a:rPr b="1"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à </a:t>
            </a:r>
            <a:r>
              <a:rPr b="1"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effectuer</a:t>
            </a:r>
            <a:r>
              <a:rPr b="1"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79" name="Google Shape;579;p58"/>
          <p:cNvCxnSpPr/>
          <p:nvPr/>
        </p:nvCxnSpPr>
        <p:spPr>
          <a:xfrm flipH="1" rot="10800000">
            <a:off x="5184225" y="1584725"/>
            <a:ext cx="516000" cy="5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0" name="Google Shape;580;p58"/>
          <p:cNvSpPr txBox="1"/>
          <p:nvPr/>
        </p:nvSpPr>
        <p:spPr>
          <a:xfrm>
            <a:off x="5750025" y="1157900"/>
            <a:ext cx="9318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1" name="Google Shape;581;p58"/>
          <p:cNvSpPr txBox="1"/>
          <p:nvPr/>
        </p:nvSpPr>
        <p:spPr>
          <a:xfrm>
            <a:off x="3865450" y="1120975"/>
            <a:ext cx="1555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Personne qui a cree la tache 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82" name="Google Shape;582;p58"/>
          <p:cNvCxnSpPr/>
          <p:nvPr/>
        </p:nvCxnSpPr>
        <p:spPr>
          <a:xfrm flipH="1" rot="10800000">
            <a:off x="3869625" y="1609900"/>
            <a:ext cx="432600" cy="5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3" name="Google Shape;583;p58"/>
          <p:cNvSpPr txBox="1"/>
          <p:nvPr/>
        </p:nvSpPr>
        <p:spPr>
          <a:xfrm>
            <a:off x="7097900" y="1224225"/>
            <a:ext cx="9318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4" name="Google Shape;584;p58"/>
          <p:cNvSpPr txBox="1"/>
          <p:nvPr/>
        </p:nvSpPr>
        <p:spPr>
          <a:xfrm>
            <a:off x="5741700" y="1074700"/>
            <a:ext cx="1780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Personne qui a effectué la </a:t>
            </a: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tâche</a:t>
            </a: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85" name="Google Shape;585;p58"/>
          <p:cNvCxnSpPr>
            <a:stCxn id="575" idx="0"/>
          </p:cNvCxnSpPr>
          <p:nvPr/>
        </p:nvCxnSpPr>
        <p:spPr>
          <a:xfrm rot="10800000">
            <a:off x="1075750" y="1584775"/>
            <a:ext cx="45600" cy="57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6" name="Google Shape;586;p58"/>
          <p:cNvSpPr txBox="1"/>
          <p:nvPr/>
        </p:nvSpPr>
        <p:spPr>
          <a:xfrm>
            <a:off x="333475" y="1141250"/>
            <a:ext cx="14727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Permet de faire le lien entre Jira et GitHub</a:t>
            </a:r>
            <a:endParaRPr b="1"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9"/>
          <p:cNvSpPr txBox="1"/>
          <p:nvPr/>
        </p:nvSpPr>
        <p:spPr>
          <a:xfrm>
            <a:off x="3376175" y="570725"/>
            <a:ext cx="27744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Les ressources utilisées</a:t>
            </a:r>
            <a:endParaRPr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592" name="Google Shape;59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349" y="2760225"/>
            <a:ext cx="1189325" cy="4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352" y="3518950"/>
            <a:ext cx="1260325" cy="7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9"/>
          <p:cNvSpPr txBox="1"/>
          <p:nvPr/>
        </p:nvSpPr>
        <p:spPr>
          <a:xfrm>
            <a:off x="4621600" y="1828913"/>
            <a:ext cx="23631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v5.12.8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5" name="Google Shape;595;p59"/>
          <p:cNvSpPr txBox="1"/>
          <p:nvPr/>
        </p:nvSpPr>
        <p:spPr>
          <a:xfrm>
            <a:off x="4621600" y="3784025"/>
            <a:ext cx="11526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v7.11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59"/>
          <p:cNvSpPr txBox="1"/>
          <p:nvPr/>
        </p:nvSpPr>
        <p:spPr>
          <a:xfrm>
            <a:off x="4621600" y="2740013"/>
            <a:ext cx="12603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v5.13.0.22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7" name="Google Shape;59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5738" y="2996326"/>
            <a:ext cx="1400366" cy="7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9" name="Google Shape;59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3463" y="1977098"/>
            <a:ext cx="964900" cy="9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9712" y="1578725"/>
            <a:ext cx="1152602" cy="845548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9"/>
          <p:cNvSpPr txBox="1"/>
          <p:nvPr/>
        </p:nvSpPr>
        <p:spPr>
          <a:xfrm>
            <a:off x="7439738" y="2236500"/>
            <a:ext cx="12603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v2.34.1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0"/>
          <p:cNvSpPr txBox="1"/>
          <p:nvPr/>
        </p:nvSpPr>
        <p:spPr>
          <a:xfrm>
            <a:off x="2718450" y="507025"/>
            <a:ext cx="37071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Diagramme des cas d’utilisation </a:t>
            </a:r>
            <a:endParaRPr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607" name="Google Shape;60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175" y="1051500"/>
            <a:ext cx="7625649" cy="34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1"/>
          <p:cNvSpPr txBox="1"/>
          <p:nvPr/>
        </p:nvSpPr>
        <p:spPr>
          <a:xfrm>
            <a:off x="3173250" y="225400"/>
            <a:ext cx="27975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IHM Accueil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5" name="Google Shape;6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163" y="943775"/>
            <a:ext cx="6655676" cy="359057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1"/>
          <p:cNvSpPr/>
          <p:nvPr/>
        </p:nvSpPr>
        <p:spPr>
          <a:xfrm>
            <a:off x="3319050" y="1476975"/>
            <a:ext cx="2502900" cy="24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7" name="Google Shape;617;p61"/>
          <p:cNvSpPr/>
          <p:nvPr/>
        </p:nvSpPr>
        <p:spPr>
          <a:xfrm>
            <a:off x="4379700" y="1927000"/>
            <a:ext cx="399000" cy="327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8" name="Google Shape;618;p61"/>
          <p:cNvSpPr/>
          <p:nvPr/>
        </p:nvSpPr>
        <p:spPr>
          <a:xfrm>
            <a:off x="4216050" y="1937225"/>
            <a:ext cx="705900" cy="32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9" name="Google Shape;61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875" y="543150"/>
            <a:ext cx="7520648" cy="4057199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1"/>
          <p:cNvSpPr/>
          <p:nvPr/>
        </p:nvSpPr>
        <p:spPr>
          <a:xfrm>
            <a:off x="2781400" y="1066075"/>
            <a:ext cx="4019700" cy="39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21" name="Google Shape;621;p61"/>
          <p:cNvCxnSpPr>
            <a:stCxn id="620" idx="1"/>
          </p:cNvCxnSpPr>
          <p:nvPr/>
        </p:nvCxnSpPr>
        <p:spPr>
          <a:xfrm flipH="1">
            <a:off x="1809700" y="1262875"/>
            <a:ext cx="971700" cy="7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2" name="Google Shape;622;p61"/>
          <p:cNvSpPr txBox="1"/>
          <p:nvPr/>
        </p:nvSpPr>
        <p:spPr>
          <a:xfrm>
            <a:off x="993750" y="2140875"/>
            <a:ext cx="232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QLabel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labelEtatCafetiere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61"/>
          <p:cNvSpPr/>
          <p:nvPr/>
        </p:nvSpPr>
        <p:spPr>
          <a:xfrm>
            <a:off x="4151525" y="1661788"/>
            <a:ext cx="971700" cy="32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24" name="Google Shape;624;p61"/>
          <p:cNvCxnSpPr>
            <a:stCxn id="623" idx="3"/>
          </p:cNvCxnSpPr>
          <p:nvPr/>
        </p:nvCxnSpPr>
        <p:spPr>
          <a:xfrm>
            <a:off x="5123225" y="1825438"/>
            <a:ext cx="1077300" cy="3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5" name="Google Shape;625;p61"/>
          <p:cNvSpPr txBox="1"/>
          <p:nvPr/>
        </p:nvSpPr>
        <p:spPr>
          <a:xfrm>
            <a:off x="6267550" y="2221750"/>
            <a:ext cx="25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Qlabel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etatCafetiere	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61"/>
          <p:cNvSpPr/>
          <p:nvPr/>
        </p:nvSpPr>
        <p:spPr>
          <a:xfrm>
            <a:off x="3554825" y="3557525"/>
            <a:ext cx="2165100" cy="32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27" name="Google Shape;627;p61"/>
          <p:cNvCxnSpPr>
            <a:stCxn id="626" idx="0"/>
          </p:cNvCxnSpPr>
          <p:nvPr/>
        </p:nvCxnSpPr>
        <p:spPr>
          <a:xfrm rot="10800000">
            <a:off x="3980675" y="3195425"/>
            <a:ext cx="656700" cy="36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8" name="Google Shape;628;p61"/>
          <p:cNvSpPr txBox="1"/>
          <p:nvPr/>
        </p:nvSpPr>
        <p:spPr>
          <a:xfrm>
            <a:off x="1747825" y="2882350"/>
            <a:ext cx="3030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QPushButton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selectionMagasinsCapsules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2"/>
          <p:cNvSpPr txBox="1"/>
          <p:nvPr/>
        </p:nvSpPr>
        <p:spPr>
          <a:xfrm>
            <a:off x="3173250" y="225400"/>
            <a:ext cx="27975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Vidaloka"/>
                <a:ea typeface="Vidaloka"/>
                <a:cs typeface="Vidaloka"/>
                <a:sym typeface="Vidaloka"/>
              </a:rPr>
              <a:t>IHM Magasin à capsules (stock)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5" name="Google Shape;63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00" y="555725"/>
            <a:ext cx="8249674" cy="427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62"/>
          <p:cNvSpPr/>
          <p:nvPr/>
        </p:nvSpPr>
        <p:spPr>
          <a:xfrm>
            <a:off x="4694125" y="1311625"/>
            <a:ext cx="235200" cy="329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7" name="Google Shape;637;p62"/>
          <p:cNvCxnSpPr>
            <a:stCxn id="636" idx="0"/>
            <a:endCxn id="638" idx="1"/>
          </p:cNvCxnSpPr>
          <p:nvPr/>
        </p:nvCxnSpPr>
        <p:spPr>
          <a:xfrm flipH="1" rot="10800000">
            <a:off x="4811725" y="1179025"/>
            <a:ext cx="545400" cy="1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8" name="Google Shape;638;p62"/>
          <p:cNvSpPr txBox="1"/>
          <p:nvPr/>
        </p:nvSpPr>
        <p:spPr>
          <a:xfrm>
            <a:off x="5357050" y="1014325"/>
            <a:ext cx="29493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QLCDNumber capsuleTotalRestantes</a:t>
            </a:r>
            <a:endParaRPr sz="1000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p62"/>
          <p:cNvSpPr/>
          <p:nvPr/>
        </p:nvSpPr>
        <p:spPr>
          <a:xfrm>
            <a:off x="979375" y="1949700"/>
            <a:ext cx="1955100" cy="224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0" name="Google Shape;640;p62"/>
          <p:cNvSpPr/>
          <p:nvPr/>
        </p:nvSpPr>
        <p:spPr>
          <a:xfrm>
            <a:off x="5101200" y="1995300"/>
            <a:ext cx="1955100" cy="220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62"/>
          <p:cNvSpPr/>
          <p:nvPr/>
        </p:nvSpPr>
        <p:spPr>
          <a:xfrm>
            <a:off x="3013274" y="1949700"/>
            <a:ext cx="235200" cy="2202000"/>
          </a:xfrm>
          <a:prstGeom prst="rect">
            <a:avLst/>
          </a:prstGeom>
          <a:noFill/>
          <a:ln cap="flat" cmpd="sng" w="1905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2" name="Google Shape;642;p62"/>
          <p:cNvSpPr/>
          <p:nvPr/>
        </p:nvSpPr>
        <p:spPr>
          <a:xfrm>
            <a:off x="7138575" y="2077500"/>
            <a:ext cx="235200" cy="2119800"/>
          </a:xfrm>
          <a:prstGeom prst="rect">
            <a:avLst/>
          </a:prstGeom>
          <a:noFill/>
          <a:ln cap="flat" cmpd="sng" w="1905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43" name="Google Shape;643;p62"/>
          <p:cNvCxnSpPr>
            <a:stCxn id="639" idx="0"/>
            <a:endCxn id="644" idx="2"/>
          </p:cNvCxnSpPr>
          <p:nvPr/>
        </p:nvCxnSpPr>
        <p:spPr>
          <a:xfrm rot="10800000">
            <a:off x="1870825" y="1761000"/>
            <a:ext cx="86100" cy="1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4" name="Google Shape;644;p62"/>
          <p:cNvSpPr txBox="1"/>
          <p:nvPr/>
        </p:nvSpPr>
        <p:spPr>
          <a:xfrm>
            <a:off x="106350" y="1431600"/>
            <a:ext cx="35289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Qvector &lt;QComboBox*&gt; listesDeroulantesCapsules</a:t>
            </a:r>
            <a:endParaRPr sz="8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45" name="Google Shape;645;p62"/>
          <p:cNvCxnSpPr>
            <a:stCxn id="642" idx="0"/>
          </p:cNvCxnSpPr>
          <p:nvPr/>
        </p:nvCxnSpPr>
        <p:spPr>
          <a:xfrm rot="10800000">
            <a:off x="6966375" y="1812600"/>
            <a:ext cx="289800" cy="2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6" name="Google Shape;646;p62"/>
          <p:cNvSpPr txBox="1"/>
          <p:nvPr/>
        </p:nvSpPr>
        <p:spPr>
          <a:xfrm>
            <a:off x="4971850" y="1620225"/>
            <a:ext cx="29052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Montserrat"/>
                <a:ea typeface="Montserrat"/>
                <a:cs typeface="Montserrat"/>
                <a:sym typeface="Montserrat"/>
              </a:rPr>
              <a:t>QVector &lt;QLCDNumber*&gt; listeLCDNumberCapsules</a:t>
            </a:r>
            <a:endParaRPr sz="800">
              <a:solidFill>
                <a:srgbClr val="741B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7" name="Google Shape;647;p62"/>
          <p:cNvSpPr/>
          <p:nvPr/>
        </p:nvSpPr>
        <p:spPr>
          <a:xfrm>
            <a:off x="3276163" y="1949700"/>
            <a:ext cx="505800" cy="2202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48" name="Google Shape;648;p62"/>
          <p:cNvCxnSpPr>
            <a:stCxn id="647" idx="0"/>
          </p:cNvCxnSpPr>
          <p:nvPr/>
        </p:nvCxnSpPr>
        <p:spPr>
          <a:xfrm rot="10800000">
            <a:off x="2496763" y="1255500"/>
            <a:ext cx="1032300" cy="69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9" name="Google Shape;649;p62"/>
          <p:cNvSpPr txBox="1"/>
          <p:nvPr/>
        </p:nvSpPr>
        <p:spPr>
          <a:xfrm>
            <a:off x="840975" y="1014313"/>
            <a:ext cx="26049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QVector &lt;QSpinBox*&gt; stocksRangeesCapsules</a:t>
            </a:r>
            <a:endParaRPr sz="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650;p62"/>
          <p:cNvSpPr/>
          <p:nvPr/>
        </p:nvSpPr>
        <p:spPr>
          <a:xfrm>
            <a:off x="7427700" y="2070175"/>
            <a:ext cx="505800" cy="2119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